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8" r:id="rId14"/>
    <p:sldId id="269" r:id="rId15"/>
    <p:sldId id="275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5988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9163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2567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72278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7046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53504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36361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90778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4273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0877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6422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5542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8144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4539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7678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476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8091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2F5D0D2-2BF8-4E61-99E9-6418AD93B08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57806-E86C-4939-9C90-4800FD3AAF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09438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Animacja_czasu_wolnego" TargetMode="External"/><Relationship Id="rId2" Type="http://schemas.openxmlformats.org/officeDocument/2006/relationships/hyperlink" Target="https://pl.wikipedia.org/wiki/Animator_czasu_wolneg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adry.infor.pl/zatrudnienie/samozatrudnienie/314890,Animator-czasu-wolnego-praca-marzen.html" TargetMode="External"/><Relationship Id="rId4" Type="http://schemas.openxmlformats.org/officeDocument/2006/relationships/hyperlink" Target="https://praca.money.pl/kariera/rekrutacja/jak-zostac-animatorem-6275725141554817a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ziennikturystyczny.pl/2011/06/animacja-czasu-wolnego-darmowe-wakacje/" TargetMode="External"/><Relationship Id="rId2" Type="http://schemas.openxmlformats.org/officeDocument/2006/relationships/hyperlink" Target="https://podroze.onet.pl/ciekawe/jak-wyglada-praca-animatora-wady-zalety-obowiazki-zarobki/p5gltk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rady.pracuj.pl/stanowiska/animator-zakres-obowiazkow/" TargetMode="External"/><Relationship Id="rId4" Type="http://schemas.openxmlformats.org/officeDocument/2006/relationships/hyperlink" Target="https://www.kinderbal.bialystok.pl/animator-czasu-wolnego-zawod-czy-hobby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D1DDD8E-A80F-4C84-87F5-B40FDD56C1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Zawód animator – czy  może być wakacyjną przygodą?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FE678733-F1B9-4EBF-920A-2A4DD0219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99570"/>
          </a:xfrm>
        </p:spPr>
        <p:txBody>
          <a:bodyPr>
            <a:normAutofit fontScale="92500" lnSpcReduction="10000"/>
          </a:bodyPr>
          <a:lstStyle/>
          <a:p>
            <a:r>
              <a:rPr lang="pl-PL" sz="3000" dirty="0" err="1"/>
              <a:t>Webquest</a:t>
            </a:r>
            <a:r>
              <a:rPr lang="pl-PL" sz="3000" dirty="0"/>
              <a:t> przeznaczony dla uczniów szkół ponadpodstawowych. Jego celem jest zaznajomienie uczniów z pracą animatora</a:t>
            </a:r>
            <a:r>
              <a:rPr lang="pl-PL" dirty="0"/>
              <a:t>. </a:t>
            </a:r>
          </a:p>
        </p:txBody>
      </p:sp>
      <p:pic>
        <p:nvPicPr>
          <p:cNvPr id="4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0842" y="188208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68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56" y="2060575"/>
            <a:ext cx="4567496" cy="4473390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Na jakie rodzaje zabaw wakacyjnych panuje obecnie moda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Jak dopasować zabawy do poszczególnych grup wiekowych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W jakim miejscu chcielibyśmy być animatorami</a:t>
            </a:r>
          </a:p>
        </p:txBody>
      </p:sp>
      <p:pic>
        <p:nvPicPr>
          <p:cNvPr id="6146" name="Picture 2" descr="Pamiętasz polskie nazwy tych zawodów? Ich angielskie odpowiedniki zalały  rynek pracy - Polskatimes.pl">
            <a:extLst>
              <a:ext uri="{FF2B5EF4-FFF2-40B4-BE49-F238E27FC236}">
                <a16:creationId xmlns="" xmlns:a16="http://schemas.microsoft.com/office/drawing/2014/main" id="{1DB7380E-50F5-4655-9337-3D64501B66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919056"/>
            <a:ext cx="5602622" cy="3153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346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56" y="2060575"/>
            <a:ext cx="4567496" cy="4473390"/>
          </a:xfrm>
        </p:spPr>
        <p:txBody>
          <a:bodyPr>
            <a:normAutofit lnSpcReduction="10000"/>
          </a:bodyPr>
          <a:lstStyle/>
          <a:p>
            <a:r>
              <a:rPr lang="pl-PL" sz="3000" dirty="0"/>
              <a:t>Następnie grupa wybiera swojego lidera.</a:t>
            </a:r>
            <a:r>
              <a:rPr lang="pl-PL" sz="2800" dirty="0"/>
              <a:t> Przedstawia on prezentację. Nauczyciel zadaje pytania związane z tematem. Może on szukając ich odpowiedzi konsultować się z resztą grupy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/>
          </a:p>
        </p:txBody>
      </p:sp>
      <p:pic>
        <p:nvPicPr>
          <p:cNvPr id="7170" name="Picture 2" descr="Animator czasu wolnego - GRECJA - Lato 2021 Warszawa">
            <a:extLst>
              <a:ext uri="{FF2B5EF4-FFF2-40B4-BE49-F238E27FC236}">
                <a16:creationId xmlns="" xmlns:a16="http://schemas.microsoft.com/office/drawing/2014/main" id="{8F5D1639-83C4-4945-9C3A-2D2590C18D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691940"/>
            <a:ext cx="5234404" cy="3486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083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9EE831-E8CF-4AEC-9EF7-6DADDDBC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91FA4DD-3ED5-4B72-B06F-09AEA2F651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3200" dirty="0"/>
              <a:t>Forma wykonania plakatu jest w pełni dowolna. To może być na przykład rysunek bądź plik graficzny stworzony na komputerze.</a:t>
            </a:r>
          </a:p>
          <a:p>
            <a:r>
              <a:rPr lang="pl-PL" sz="3200" dirty="0"/>
              <a:t>Nie zapomnijcie się podpisać pod plakatem</a:t>
            </a:r>
          </a:p>
          <a:p>
            <a:endParaRPr lang="pl-PL" dirty="0"/>
          </a:p>
        </p:txBody>
      </p:sp>
      <p:pic>
        <p:nvPicPr>
          <p:cNvPr id="8200" name="Picture 8" descr="Animacja się opłaca!">
            <a:extLst>
              <a:ext uri="{FF2B5EF4-FFF2-40B4-BE49-F238E27FC236}">
                <a16:creationId xmlns="" xmlns:a16="http://schemas.microsoft.com/office/drawing/2014/main" id="{DBAC1CBC-F139-4683-8B03-AD896BDC841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4" y="2170215"/>
            <a:ext cx="5621093" cy="3875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082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9EE831-E8CF-4AEC-9EF7-6DADDDBC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91FA4DD-3ED5-4B72-B06F-09AEA2F651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3200" dirty="0"/>
              <a:t>Plakat powinien zawierać: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Opis zabawy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Dopuszczalny wiek uczestników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Regulamin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Miejsce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Ewentualną odpłatność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Czas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Nagrody</a:t>
            </a:r>
          </a:p>
        </p:txBody>
      </p:sp>
      <p:pic>
        <p:nvPicPr>
          <p:cNvPr id="9218" name="Picture 2" descr="Animator czasu wolnego w Polsce - Home | Facebook">
            <a:extLst>
              <a:ext uri="{FF2B5EF4-FFF2-40B4-BE49-F238E27FC236}">
                <a16:creationId xmlns="" xmlns:a16="http://schemas.microsoft.com/office/drawing/2014/main" id="{1046C350-03BD-43CF-8365-4164D65A78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51" y="1994731"/>
            <a:ext cx="3603278" cy="3852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93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A6970BA-B7A5-478A-9A81-E9654892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E0EDFDE6-C003-4BB2-8D49-51988D69B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hlinkClick r:id="rId2"/>
              </a:rPr>
              <a:t>https://pl.wikipedia.org/wiki/Animator_czasu_wolnego</a:t>
            </a:r>
            <a:endParaRPr lang="pl-PL" sz="2800" dirty="0"/>
          </a:p>
          <a:p>
            <a:r>
              <a:rPr lang="pl-PL" sz="2800" dirty="0">
                <a:hlinkClick r:id="rId3"/>
              </a:rPr>
              <a:t>https://pl.wikipedia.org/wiki/Animacja_czasu_wolnego</a:t>
            </a:r>
            <a:endParaRPr lang="pl-PL" sz="2800" dirty="0"/>
          </a:p>
          <a:p>
            <a:r>
              <a:rPr lang="pl-PL" sz="2800" dirty="0">
                <a:hlinkClick r:id="rId4"/>
              </a:rPr>
              <a:t>https://praca.money.pl/kariera/rekrutacja/jak-zostac-animatorem-6275725141554817a.html</a:t>
            </a:r>
            <a:endParaRPr lang="pl-PL" sz="2800" dirty="0"/>
          </a:p>
          <a:p>
            <a:r>
              <a:rPr lang="pl-PL" sz="2800" dirty="0">
                <a:hlinkClick r:id="rId5"/>
              </a:rPr>
              <a:t>https://</a:t>
            </a:r>
            <a:r>
              <a:rPr lang="pl-PL" sz="2800" dirty="0" smtClean="0">
                <a:hlinkClick r:id="rId5"/>
              </a:rPr>
              <a:t>kadry.infor.pl/zatrudnienie/samozatrudnienie/314890,Animator-czasu-wolnego-praca-marzen.html</a:t>
            </a:r>
            <a:endParaRPr lang="pl-PL" sz="2800" dirty="0" smtClean="0"/>
          </a:p>
          <a:p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310361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800" dirty="0" smtClean="0">
                <a:hlinkClick r:id="rId2"/>
              </a:rPr>
              <a:t>https://podroze.onet.pl/ciekawe/jak-wyglada-praca-animatora-wady-zalety-obowiazki-zarobki/p5gltke</a:t>
            </a:r>
            <a:endParaRPr lang="pl-PL" sz="2800" dirty="0" smtClean="0"/>
          </a:p>
          <a:p>
            <a:r>
              <a:rPr lang="pl-PL" sz="2800" dirty="0" smtClean="0">
                <a:hlinkClick r:id="rId3"/>
              </a:rPr>
              <a:t>http://dziennikturystyczny.pl/2011/06/animacja-czasu-wolnego-darmowe-wakacje/</a:t>
            </a:r>
            <a:endParaRPr lang="pl-PL" sz="2800" dirty="0" smtClean="0"/>
          </a:p>
          <a:p>
            <a:r>
              <a:rPr lang="pl-PL" sz="2800" dirty="0" smtClean="0">
                <a:hlinkClick r:id="rId4"/>
              </a:rPr>
              <a:t>https://www.kinderbal.bialystok.pl/animator-czasu-wolnego-zawod-czy-hobby/</a:t>
            </a:r>
            <a:endParaRPr lang="pl-PL" sz="2800" dirty="0" smtClean="0"/>
          </a:p>
          <a:p>
            <a:r>
              <a:rPr lang="pl-PL" sz="2800" dirty="0" smtClean="0">
                <a:hlinkClick r:id="rId5"/>
              </a:rPr>
              <a:t>https://porady.pracuj.pl/stanowiska/animator-zakres-obowiazkow/</a:t>
            </a:r>
            <a:endParaRPr lang="pl-PL" sz="2800" dirty="0" smtClean="0"/>
          </a:p>
          <a:p>
            <a:endParaRPr lang="pl-PL" sz="2800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201760-2DEB-478D-8B59-B74F1241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="" xmlns:a16="http://schemas.microsoft.com/office/drawing/2014/main" id="{A35E5F23-20CC-48B9-99A6-364642973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39838586"/>
              </p:ext>
            </p:extLst>
          </p:nvPr>
        </p:nvGraphicFramePr>
        <p:xfrm>
          <a:off x="479393" y="1410435"/>
          <a:ext cx="10875147" cy="522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477">
                  <a:extLst>
                    <a:ext uri="{9D8B030D-6E8A-4147-A177-3AD203B41FA5}">
                      <a16:colId xmlns="" xmlns:a16="http://schemas.microsoft.com/office/drawing/2014/main" val="1244112535"/>
                    </a:ext>
                  </a:extLst>
                </a:gridCol>
                <a:gridCol w="2599719">
                  <a:extLst>
                    <a:ext uri="{9D8B030D-6E8A-4147-A177-3AD203B41FA5}">
                      <a16:colId xmlns="" xmlns:a16="http://schemas.microsoft.com/office/drawing/2014/main" val="800582678"/>
                    </a:ext>
                  </a:extLst>
                </a:gridCol>
                <a:gridCol w="2464448">
                  <a:extLst>
                    <a:ext uri="{9D8B030D-6E8A-4147-A177-3AD203B41FA5}">
                      <a16:colId xmlns="" xmlns:a16="http://schemas.microsoft.com/office/drawing/2014/main" val="4043593060"/>
                    </a:ext>
                  </a:extLst>
                </a:gridCol>
                <a:gridCol w="3950503">
                  <a:extLst>
                    <a:ext uri="{9D8B030D-6E8A-4147-A177-3AD203B41FA5}">
                      <a16:colId xmlns="" xmlns:a16="http://schemas.microsoft.com/office/drawing/2014/main" val="140429137"/>
                    </a:ext>
                  </a:extLst>
                </a:gridCol>
              </a:tblGrid>
              <a:tr h="324441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9485479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Mało informacji, które nie są związane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z tematem. Słabe wykorzystanie źródeł</a:t>
                      </a: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Dużo informacji, które związane są z tematem. Dobre wykorzystanie 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Wyczerpujące informację, które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związane są z tematem, wykorzystanie wyżej określonych źródeł, ewentualnie innych materiałów źródłowych</a:t>
                      </a: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6131943"/>
                  </a:ext>
                </a:extLst>
              </a:tr>
              <a:tr h="943838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Strona wizualna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Praca mało czytelna, nieestetyczna.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Złe rozplanowanie informacji na stronie.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Brak elementów graficznych.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Praca czytelna i estetyczna.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Dobre rozmieszczone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informację na stronie</a:t>
                      </a: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Praca estetyczna, czytelna, przejrzysta, motywująca do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zapoznania się z treścią. Dobre rozplanowanie informacji. Odpowiednia grafika.</a:t>
                      </a:r>
                      <a:endParaRPr lang="pl-PL" sz="1200" b="0" i="0" u="none" strike="noStrike" kern="1200" noProof="0" dirty="0">
                        <a:latin typeface="+mj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0778189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j-lt"/>
                        </a:rPr>
                        <a:t>Zaangażowanie grupy w pracę i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Nie</a:t>
                      </a:r>
                      <a:r>
                        <a:rPr lang="pl-PL" sz="1200" baseline="0" dirty="0">
                          <a:latin typeface="+mj-lt"/>
                        </a:rPr>
                        <a:t> wszyscy członkowie grupy</a:t>
                      </a:r>
                      <a:r>
                        <a:rPr lang="pl-PL" sz="1200" dirty="0">
                          <a:latin typeface="+mj-lt"/>
                        </a:rPr>
                        <a:t> zaangażowani w pracę,</a:t>
                      </a:r>
                      <a:r>
                        <a:rPr lang="pl-PL" sz="1200" baseline="0" dirty="0">
                          <a:latin typeface="+mj-lt"/>
                        </a:rPr>
                        <a:t> słaba komunikacja w grupie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Dobre zaangażowanie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wszystkich członków grupy</a:t>
                      </a: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 Współpraca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na zadawalającym poziomie</a:t>
                      </a: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j-lt"/>
                        </a:rPr>
                        <a:t>Bardzo dobra współpraca w grupie, komunikacja i wymiana informacji</a:t>
                      </a:r>
                      <a:r>
                        <a:rPr lang="pl-PL" sz="1200" baseline="0" dirty="0">
                          <a:latin typeface="+mj-lt"/>
                        </a:rPr>
                        <a:t> </a:t>
                      </a:r>
                      <a:r>
                        <a:rPr lang="pl-PL" sz="1200" dirty="0">
                          <a:latin typeface="+mj-lt"/>
                        </a:rPr>
                        <a:t>przebiegała</a:t>
                      </a:r>
                      <a:r>
                        <a:rPr lang="pl-PL" sz="1200" baseline="0" dirty="0">
                          <a:latin typeface="+mj-lt"/>
                        </a:rPr>
                        <a:t> bez problemów. 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9849049"/>
                  </a:ext>
                </a:extLst>
              </a:tr>
              <a:tr h="1115445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j-lt"/>
                        </a:rPr>
                        <a:t>Słaba znajomość tematu, w związku z czym</a:t>
                      </a:r>
                      <a:r>
                        <a:rPr lang="pl-PL" sz="1200" baseline="0" dirty="0">
                          <a:latin typeface="+mj-lt"/>
                        </a:rPr>
                        <a:t> p</a:t>
                      </a:r>
                      <a:r>
                        <a:rPr lang="pl-PL" sz="1200" dirty="0">
                          <a:latin typeface="+mj-lt"/>
                        </a:rPr>
                        <a:t>rezentacja tylko przeczytana (zamigana), niezrozumienie</a:t>
                      </a:r>
                      <a:r>
                        <a:rPr lang="pl-PL" sz="1200" baseline="0" dirty="0">
                          <a:latin typeface="+mj-lt"/>
                        </a:rPr>
                        <a:t> słownictwa.  Uczniowie nie odpowiedzieli na pytania do prezentacji. 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Prezentacja częściowo przeczytana, częściowo samodzielnie</a:t>
                      </a:r>
                      <a:r>
                        <a:rPr lang="pl-PL" sz="1200" baseline="0" dirty="0">
                          <a:latin typeface="+mj-lt"/>
                        </a:rPr>
                        <a:t> powiedziana (zamigana). Słabe odpowiedzi na pytania nauczyciela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Prezentacja mówiona z pamięci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 Odpowiednie odpowiedzi na pytania nauczyciela</a:t>
                      </a: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Ambitne</a:t>
                      </a:r>
                      <a:r>
                        <a:rPr lang="pl-PL" sz="1200" b="0" i="0" u="none" strike="noStrike" kern="1200" baseline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podejście do prezentacji.</a:t>
                      </a:r>
                      <a:endParaRPr lang="pl-PL" sz="1200" b="0" i="0" u="none" strike="noStrike" kern="1200" dirty="0">
                        <a:latin typeface="+mj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3366247"/>
                  </a:ext>
                </a:extLst>
              </a:tr>
              <a:tr h="1115445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Plakat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Brak wszystkich elementów wymienionych w zadaniu. Praca nieestetyczna, powierzchowna. Prezentacja wykonany z pomocą nauczyciela.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Zaangażowanie w pracę, niewielka pomoc nauczyciela, dobre pomysły,</a:t>
                      </a:r>
                      <a:r>
                        <a:rPr lang="pl-PL" sz="12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Wyczerpująca realizacja wszystkich zagadnień. Praca estetyczna, uporządkowana. Użyte różne techniki . Praca samodzielna, przemyślana.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588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1121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201760-2DEB-478D-8B59-B74F1241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="" xmlns:a16="http://schemas.microsoft.com/office/drawing/2014/main" id="{09DBF6FD-B0B0-42DB-B1E5-D89330517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49239106"/>
              </p:ext>
            </p:extLst>
          </p:nvPr>
        </p:nvGraphicFramePr>
        <p:xfrm>
          <a:off x="1103313" y="2052638"/>
          <a:ext cx="89471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="" xmlns:a16="http://schemas.microsoft.com/office/drawing/2014/main" val="3921926385"/>
                    </a:ext>
                  </a:extLst>
                </a:gridCol>
                <a:gridCol w="4473575">
                  <a:extLst>
                    <a:ext uri="{9D8B030D-6E8A-4147-A177-3AD203B41FA5}">
                      <a16:colId xmlns="" xmlns:a16="http://schemas.microsoft.com/office/drawing/2014/main" val="174517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4124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9733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013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019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828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0974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1775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5872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5E11B1A-82A6-4A9F-916A-C54D1FC4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F401BE3-9D48-4934-BBF6-7F29E2AE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200" dirty="0"/>
              <a:t>Dzięki </a:t>
            </a:r>
            <a:r>
              <a:rPr lang="pl-PL" sz="3200" dirty="0" err="1"/>
              <a:t>Webquestowi</a:t>
            </a:r>
            <a:r>
              <a:rPr lang="pl-PL" sz="3200" dirty="0"/>
              <a:t> poznaliście w pełni zawód animatora;</a:t>
            </a:r>
          </a:p>
          <a:p>
            <a:r>
              <a:rPr lang="pl-PL" sz="3200" dirty="0"/>
              <a:t>W trakcie tworzenia plakatu ulepszyliście swoje zdolności techniczne i manualne;</a:t>
            </a:r>
          </a:p>
          <a:p>
            <a:r>
              <a:rPr lang="pl-PL" sz="3200" dirty="0"/>
              <a:t>Dowiedzieliście się jakie gry i zabawy można zorganizować w trakcie wypoczynku;</a:t>
            </a:r>
          </a:p>
          <a:p>
            <a:r>
              <a:rPr lang="pl-PL" sz="3200" dirty="0"/>
              <a:t>Może kiedyś sami zostaniecie animatorami i to nie będzie tylko wasza </a:t>
            </a:r>
            <a:r>
              <a:rPr lang="pl-PL" sz="3200"/>
              <a:t>wakacyjna przygoda.</a:t>
            </a:r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720198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5E11B1A-82A6-4A9F-916A-C54D1FC4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F401BE3-9D48-4934-BBF6-7F29E2AE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3200" dirty="0" err="1">
                <a:solidFill>
                  <a:schemeClr val="tx1"/>
                </a:solidFill>
              </a:rPr>
              <a:t>WebQuest</a:t>
            </a:r>
            <a:r>
              <a:rPr lang="pl-PL" sz="32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3200" dirty="0" err="1">
                <a:solidFill>
                  <a:schemeClr val="tx1"/>
                </a:solidFill>
              </a:rPr>
              <a:t>Questa</a:t>
            </a:r>
            <a:r>
              <a:rPr lang="pl-PL" sz="32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8913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57F4B8A-7A14-4C60-8B73-D691CB60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396E0B1-9117-4A4E-B996-0C3FF2C1D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2052918"/>
            <a:ext cx="9233107" cy="4352364"/>
          </a:xfrm>
        </p:spPr>
        <p:txBody>
          <a:bodyPr>
            <a:normAutofit/>
          </a:bodyPr>
          <a:lstStyle/>
          <a:p>
            <a:r>
              <a:rPr lang="pl-PL" sz="3200" dirty="0"/>
              <a:t>Nieodłącznym elementem pobytu na wakacjach są różnorakie formy uatrakcyjnienia pobytu w zorganizowanej formie</a:t>
            </a:r>
          </a:p>
          <a:p>
            <a:r>
              <a:rPr lang="pl-PL" sz="3200" dirty="0"/>
              <a:t>Osobą, która w sposób formalny zajmuje się kreacją tych form jest animator</a:t>
            </a:r>
          </a:p>
        </p:txBody>
      </p:sp>
    </p:spTree>
    <p:extLst>
      <p:ext uri="{BB962C8B-B14F-4D97-AF65-F5344CB8AC3E}">
        <p14:creationId xmlns="" xmlns:p14="http://schemas.microsoft.com/office/powerpoint/2010/main" val="40963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57F4B8A-7A14-4C60-8B73-D691CB60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396E0B1-9117-4A4E-B996-0C3FF2C1D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2052918"/>
            <a:ext cx="9233107" cy="4352364"/>
          </a:xfrm>
        </p:spPr>
        <p:txBody>
          <a:bodyPr>
            <a:normAutofit/>
          </a:bodyPr>
          <a:lstStyle/>
          <a:p>
            <a:r>
              <a:rPr lang="pl-PL" sz="3200" dirty="0"/>
              <a:t>Często formy te mają na celu oprócz uprzyjemnienia pobytu na wakacjach wytworzenie nowych znajomości i integrację między różnymi grupami wypoczywających.</a:t>
            </a:r>
          </a:p>
        </p:txBody>
      </p:sp>
    </p:spTree>
    <p:extLst>
      <p:ext uri="{BB962C8B-B14F-4D97-AF65-F5344CB8AC3E}">
        <p14:creationId xmlns="" xmlns:p14="http://schemas.microsoft.com/office/powerpoint/2010/main" val="94519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57F4B8A-7A14-4C60-8B73-D691CB60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396E0B1-9117-4A4E-B996-0C3FF2C1D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2052918"/>
            <a:ext cx="9233107" cy="4352364"/>
          </a:xfrm>
        </p:spPr>
        <p:txBody>
          <a:bodyPr>
            <a:normAutofit/>
          </a:bodyPr>
          <a:lstStyle/>
          <a:p>
            <a:r>
              <a:rPr lang="pl-PL" sz="3200" dirty="0"/>
              <a:t>Co trzeba zrobić by zostać animatorem?</a:t>
            </a:r>
          </a:p>
          <a:p>
            <a:r>
              <a:rPr lang="pl-PL" sz="3200" dirty="0"/>
              <a:t>Jaki jest zakres jego obowiązków?</a:t>
            </a:r>
          </a:p>
          <a:p>
            <a:r>
              <a:rPr lang="pl-PL" sz="3200" dirty="0"/>
              <a:t>Czy w ramach wakacyjnej przygody sami chcielibyście zostać animatorami?</a:t>
            </a:r>
          </a:p>
          <a:p>
            <a:r>
              <a:rPr lang="pl-PL" sz="3200" dirty="0"/>
              <a:t>Odpowiedzi na te pytania poznacie w trakcie niniejszych zajęć.</a:t>
            </a:r>
          </a:p>
        </p:txBody>
      </p:sp>
    </p:spTree>
    <p:extLst>
      <p:ext uri="{BB962C8B-B14F-4D97-AF65-F5344CB8AC3E}">
        <p14:creationId xmlns="" xmlns:p14="http://schemas.microsoft.com/office/powerpoint/2010/main" val="274406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56" y="2060575"/>
            <a:ext cx="4567496" cy="4473390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Uczniowie dzielą się na grupy </a:t>
            </a:r>
          </a:p>
          <a:p>
            <a:r>
              <a:rPr lang="pl-PL" sz="3200" dirty="0"/>
              <a:t>Każda z grup wykonuje prezentację na temat zawodu animatora i przykładowych form spędzania wolnego czasu na wakacjach.</a:t>
            </a:r>
          </a:p>
        </p:txBody>
      </p:sp>
      <p:pic>
        <p:nvPicPr>
          <p:cNvPr id="1026" name="Picture 2" descr="Być animatorem! To nie praca dla każdego. - Rainbow">
            <a:extLst>
              <a:ext uri="{FF2B5EF4-FFF2-40B4-BE49-F238E27FC236}">
                <a16:creationId xmlns="" xmlns:a16="http://schemas.microsoft.com/office/drawing/2014/main" id="{ED8B4C15-C618-4D8D-8DA0-55639FBFF0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97" y="2060575"/>
            <a:ext cx="5986733" cy="412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91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56" y="2060575"/>
            <a:ext cx="4567496" cy="4473390"/>
          </a:xfrm>
        </p:spPr>
        <p:txBody>
          <a:bodyPr>
            <a:normAutofit/>
          </a:bodyPr>
          <a:lstStyle/>
          <a:p>
            <a:r>
              <a:rPr lang="pl-PL" sz="3200" dirty="0"/>
              <a:t>Nauczyciel zadaje pytania związane z tematem, na które będziecie musieli znaleźć odpowiedź.</a:t>
            </a:r>
          </a:p>
        </p:txBody>
      </p:sp>
      <p:pic>
        <p:nvPicPr>
          <p:cNvPr id="2050" name="Picture 2" descr="Jak wygląda praca animatora? Wady, zalety, obowiązki, zarobki - Podróże">
            <a:extLst>
              <a:ext uri="{FF2B5EF4-FFF2-40B4-BE49-F238E27FC236}">
                <a16:creationId xmlns="" xmlns:a16="http://schemas.microsoft.com/office/drawing/2014/main" id="{DA984CAF-8A99-4057-90DF-1B0E486E10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43564"/>
            <a:ext cx="4603494" cy="3753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560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56" y="2060575"/>
            <a:ext cx="4567496" cy="4473390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/>
              <a:t>Następnie każdy z was poprzez pracę indywidualną sporządza plakat zachęcający jak największa ilość wczasowiczów do wzięcia udziału w zorganizowanej przez siebie wybranej zabawie.</a:t>
            </a:r>
          </a:p>
        </p:txBody>
      </p:sp>
      <p:pic>
        <p:nvPicPr>
          <p:cNvPr id="3074" name="Picture 2" descr="Pracując jako animator czasu wolnego Rainbow realizujesz swoje marzenia!">
            <a:extLst>
              <a:ext uri="{FF2B5EF4-FFF2-40B4-BE49-F238E27FC236}">
                <a16:creationId xmlns="" xmlns:a16="http://schemas.microsoft.com/office/drawing/2014/main" id="{E7BAAAFB-C5A4-41F0-80A5-6AD51360AE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56" y="2060575"/>
            <a:ext cx="5616988" cy="421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901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56" y="2060575"/>
            <a:ext cx="4567496" cy="44733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3200" dirty="0">
                <a:latin typeface="+mj-lt"/>
              </a:rPr>
              <a:t>Informacji potrzebnych do przygotowania prezentacji szukajcie w podanych stronach internetowych lub innych wam znanych.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Praca musi być estetyczna (ładnie wykonana) i czytelna. 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W każdej prezentacji musi być podany: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1. Temat pracy.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2. Imię i nazwisko uczniów którzy ją przygotowali.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3. Opracowanie tematu według wytycznych.</a:t>
            </a:r>
          </a:p>
          <a:p>
            <a:endParaRPr lang="pl-PL" sz="3200" dirty="0"/>
          </a:p>
        </p:txBody>
      </p:sp>
      <p:pic>
        <p:nvPicPr>
          <p:cNvPr id="4098" name="Picture 2" descr="Poradnik Animator czasu wolnego (animator czasu wolnego, animacja hotelowa,  animacja czasu wolnego, praca animatora, praca dla studenta, kurs,  szkolenie, kurs dla animatorów, praca za granicą, hotel, turystyka)">
            <a:extLst>
              <a:ext uri="{FF2B5EF4-FFF2-40B4-BE49-F238E27FC236}">
                <a16:creationId xmlns="" xmlns:a16="http://schemas.microsoft.com/office/drawing/2014/main" id="{503C1574-39C0-42A5-B7B3-9DBF422B99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89" y="1536793"/>
            <a:ext cx="3758545" cy="4591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991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56" y="2060575"/>
            <a:ext cx="4567496" cy="4473390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/>
              <a:t>Prezentacja powinna obejmować następujące elementy: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Jak zostać animatorem?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Jaka odpowiedzialność wiąże się z wykonywaniem tego zawodu?</a:t>
            </a:r>
          </a:p>
          <a:p>
            <a:pPr marL="457200" lvl="1" indent="0">
              <a:buNone/>
            </a:pPr>
            <a:endParaRPr lang="pl-PL" sz="3000" dirty="0"/>
          </a:p>
        </p:txBody>
      </p:sp>
      <p:pic>
        <p:nvPicPr>
          <p:cNvPr id="5122" name="Picture 2" descr="Animator czasu wolnego - praca marzeń? - Samozatrudnienie - Zatrudnienie -  Infor.pl">
            <a:extLst>
              <a:ext uri="{FF2B5EF4-FFF2-40B4-BE49-F238E27FC236}">
                <a16:creationId xmlns="" xmlns:a16="http://schemas.microsoft.com/office/drawing/2014/main" id="{1135C79E-343B-4811-957F-208952EC17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091" y="2397927"/>
            <a:ext cx="5375753" cy="3586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0132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</TotalTime>
  <Words>789</Words>
  <Application>Microsoft Office PowerPoint</Application>
  <PresentationFormat>Niestandardowy</PresentationFormat>
  <Paragraphs>113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Jon</vt:lpstr>
      <vt:lpstr>Zawód animator – czy  może być wakacyjną przygodą?</vt:lpstr>
      <vt:lpstr>Wprowadzenie</vt:lpstr>
      <vt:lpstr>Wprowadzenie</vt:lpstr>
      <vt:lpstr>Wprowadzenie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Ewaluacja</vt:lpstr>
      <vt:lpstr>Ewaluacja</vt:lpstr>
      <vt:lpstr>Konkluzje</vt:lpstr>
      <vt:lpstr>Poradnik dla nauczyciela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Zawód animator – czy  może być wakacyjną przygodą?</dc:title>
  <dc:creator>Konrad Poręba</dc:creator>
  <cp:lastModifiedBy>Konrad1</cp:lastModifiedBy>
  <cp:revision>15</cp:revision>
  <dcterms:created xsi:type="dcterms:W3CDTF">2021-02-22T18:26:49Z</dcterms:created>
  <dcterms:modified xsi:type="dcterms:W3CDTF">2021-09-22T11:34:49Z</dcterms:modified>
</cp:coreProperties>
</file>